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7" r:id="rId3"/>
    <p:sldId id="282" r:id="rId4"/>
    <p:sldId id="283" r:id="rId5"/>
    <p:sldId id="284" r:id="rId6"/>
    <p:sldId id="285" r:id="rId7"/>
    <p:sldId id="286" r:id="rId8"/>
    <p:sldId id="287" r:id="rId9"/>
    <p:sldId id="301" r:id="rId10"/>
    <p:sldId id="288" r:id="rId11"/>
    <p:sldId id="289" r:id="rId12"/>
    <p:sldId id="290" r:id="rId13"/>
    <p:sldId id="291" r:id="rId14"/>
    <p:sldId id="292" r:id="rId15"/>
    <p:sldId id="293" r:id="rId16"/>
    <p:sldId id="302" r:id="rId17"/>
    <p:sldId id="303" r:id="rId18"/>
    <p:sldId id="304" r:id="rId19"/>
    <p:sldId id="294" r:id="rId20"/>
    <p:sldId id="295" r:id="rId21"/>
    <p:sldId id="296" r:id="rId22"/>
    <p:sldId id="297" r:id="rId23"/>
    <p:sldId id="298" r:id="rId24"/>
    <p:sldId id="299" r:id="rId25"/>
    <p:sldId id="300" r:id="rId26"/>
  </p:sldIdLst>
  <p:sldSz cx="5329238" cy="7561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292" y="-72"/>
      </p:cViewPr>
      <p:guideLst>
        <p:guide orient="horz" pos="2381"/>
        <p:guide pos="16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9693" y="2348893"/>
            <a:ext cx="4529852" cy="1620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799386" y="4284716"/>
            <a:ext cx="3730467" cy="193232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63697" y="302802"/>
            <a:ext cx="1199079"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462" y="302802"/>
            <a:ext cx="3508415"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0973" y="4858812"/>
            <a:ext cx="4529852" cy="1501751"/>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20973" y="3204786"/>
            <a:ext cx="4529852"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462" y="1764295"/>
            <a:ext cx="2353747"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9029" y="1764295"/>
            <a:ext cx="2353747"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66462" y="1692533"/>
            <a:ext cx="2354672"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66462" y="2397901"/>
            <a:ext cx="2354672"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707179" y="1692533"/>
            <a:ext cx="2355597"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707179" y="2397901"/>
            <a:ext cx="2355597"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462" y="301050"/>
            <a:ext cx="1753283" cy="128121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83584" y="301051"/>
            <a:ext cx="2979192"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66462" y="1582265"/>
            <a:ext cx="1753283"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4568" y="5292884"/>
            <a:ext cx="3197543" cy="6248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44568" y="675613"/>
            <a:ext cx="3197543" cy="4536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44568" y="5917739"/>
            <a:ext cx="3197543"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462" y="302801"/>
            <a:ext cx="4796314" cy="126021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66462" y="1764295"/>
            <a:ext cx="4796314" cy="49900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66462" y="7008171"/>
            <a:ext cx="1243489" cy="40256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20.09.2018</a:t>
            </a:fld>
            <a:endParaRPr lang="en-US"/>
          </a:p>
        </p:txBody>
      </p:sp>
      <p:sp>
        <p:nvSpPr>
          <p:cNvPr id="5" name="Footer Placeholder 4"/>
          <p:cNvSpPr>
            <a:spLocks noGrp="1"/>
          </p:cNvSpPr>
          <p:nvPr>
            <p:ph type="ftr" sz="quarter" idx="3"/>
          </p:nvPr>
        </p:nvSpPr>
        <p:spPr>
          <a:xfrm>
            <a:off x="1820823" y="7008171"/>
            <a:ext cx="1687592" cy="4025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819287" y="7008171"/>
            <a:ext cx="1243489" cy="40256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 PAVILION\Deskt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5327650"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41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PROJELERİMİZ</a:t>
            </a:r>
            <a:endParaRPr lang="tr-TR" sz="3200" b="1" dirty="0">
              <a:solidFill>
                <a:schemeClr val="bg1"/>
              </a:solidFill>
              <a:latin typeface="+mn-lt"/>
            </a:endParaRPr>
          </a:p>
        </p:txBody>
      </p:sp>
      <p:sp>
        <p:nvSpPr>
          <p:cNvPr id="6" name="Content Placeholder 2"/>
          <p:cNvSpPr>
            <a:spLocks noGrp="1"/>
          </p:cNvSpPr>
          <p:nvPr>
            <p:ph idx="1"/>
          </p:nvPr>
        </p:nvSpPr>
        <p:spPr>
          <a:xfrm>
            <a:off x="266462" y="1494632"/>
            <a:ext cx="4796314" cy="1524000"/>
          </a:xfrm>
        </p:spPr>
        <p:txBody>
          <a:bodyPr>
            <a:normAutofit/>
          </a:bodyPr>
          <a:lstStyle/>
          <a:p>
            <a:pPr marL="0" indent="0">
              <a:buNone/>
            </a:pPr>
            <a:r>
              <a:rPr lang="tr-TR" sz="1800" b="1" dirty="0" smtClean="0">
                <a:solidFill>
                  <a:srgbClr val="002060"/>
                </a:solidFill>
              </a:rPr>
              <a:t>İSKİ ADP&amp; KOMPANZASYON PANELLERİ;</a:t>
            </a:r>
          </a:p>
          <a:p>
            <a:pPr>
              <a:buBlip>
                <a:blip r:embed="rId3"/>
              </a:buBlip>
            </a:pPr>
            <a:r>
              <a:rPr lang="tr-TR" sz="1600" b="1" dirty="0" smtClean="0">
                <a:solidFill>
                  <a:srgbClr val="002060"/>
                </a:solidFill>
              </a:rPr>
              <a:t>Proje Detayı:</a:t>
            </a:r>
          </a:p>
          <a:p>
            <a:pPr>
              <a:buBlip>
                <a:blip r:embed="rId3"/>
              </a:buBlip>
            </a:pPr>
            <a:r>
              <a:rPr lang="tr-TR" sz="1600" b="1" dirty="0" smtClean="0">
                <a:solidFill>
                  <a:srgbClr val="002060"/>
                </a:solidFill>
              </a:rPr>
              <a:t>İSKİ Arıtma </a:t>
            </a:r>
            <a:r>
              <a:rPr lang="tr-TR" sz="1600" b="1" dirty="0">
                <a:solidFill>
                  <a:srgbClr val="002060"/>
                </a:solidFill>
              </a:rPr>
              <a:t>T</a:t>
            </a:r>
            <a:r>
              <a:rPr lang="tr-TR" sz="1600" b="1" dirty="0" smtClean="0">
                <a:solidFill>
                  <a:srgbClr val="002060"/>
                </a:solidFill>
              </a:rPr>
              <a:t>esisine ait ADP ve Kompanzasyon  panelleri </a:t>
            </a:r>
            <a:r>
              <a:rPr lang="tr-TR" sz="1600" b="1" dirty="0">
                <a:solidFill>
                  <a:srgbClr val="002060"/>
                </a:solidFill>
              </a:rPr>
              <a:t>tarafımızdan yapılmıştır. </a:t>
            </a:r>
            <a:endParaRPr lang="tr-TR" sz="1600" b="1" dirty="0" smtClean="0">
              <a:solidFill>
                <a:srgbClr val="00206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24" y="3229094"/>
            <a:ext cx="4931073" cy="3647306"/>
          </a:xfrm>
          <a:prstGeom prst="rect">
            <a:avLst/>
          </a:prstGeom>
        </p:spPr>
      </p:pic>
    </p:spTree>
    <p:extLst>
      <p:ext uri="{BB962C8B-B14F-4D97-AF65-F5344CB8AC3E}">
        <p14:creationId xmlns:p14="http://schemas.microsoft.com/office/powerpoint/2010/main" val="3801653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PROJELERİMİZ</a:t>
            </a:r>
            <a:endParaRPr lang="tr-TR" sz="3200" b="1" dirty="0">
              <a:solidFill>
                <a:schemeClr val="bg1"/>
              </a:solidFill>
              <a:latin typeface="+mn-lt"/>
            </a:endParaRPr>
          </a:p>
        </p:txBody>
      </p:sp>
      <p:sp>
        <p:nvSpPr>
          <p:cNvPr id="6" name="Content Placeholder 2"/>
          <p:cNvSpPr>
            <a:spLocks noGrp="1"/>
          </p:cNvSpPr>
          <p:nvPr>
            <p:ph idx="1"/>
          </p:nvPr>
        </p:nvSpPr>
        <p:spPr>
          <a:xfrm>
            <a:off x="266462" y="1494632"/>
            <a:ext cx="4796314" cy="1524000"/>
          </a:xfrm>
        </p:spPr>
        <p:txBody>
          <a:bodyPr>
            <a:normAutofit/>
          </a:bodyPr>
          <a:lstStyle/>
          <a:p>
            <a:pPr marL="0" indent="0">
              <a:buNone/>
            </a:pPr>
            <a:r>
              <a:rPr lang="tr-TR" sz="1800" b="1" dirty="0" smtClean="0">
                <a:solidFill>
                  <a:srgbClr val="002060"/>
                </a:solidFill>
              </a:rPr>
              <a:t>AKKİM SPS PANELLERİ;</a:t>
            </a:r>
          </a:p>
          <a:p>
            <a:pPr>
              <a:buBlip>
                <a:blip r:embed="rId3"/>
              </a:buBlip>
            </a:pPr>
            <a:r>
              <a:rPr lang="tr-TR" sz="1600" b="1" dirty="0" smtClean="0">
                <a:solidFill>
                  <a:srgbClr val="002060"/>
                </a:solidFill>
              </a:rPr>
              <a:t>Proje Detayı:</a:t>
            </a:r>
          </a:p>
          <a:p>
            <a:pPr>
              <a:buBlip>
                <a:blip r:embed="rId3"/>
              </a:buBlip>
            </a:pPr>
            <a:r>
              <a:rPr lang="tr-TR" sz="1600" b="1" dirty="0" smtClean="0">
                <a:solidFill>
                  <a:srgbClr val="002060"/>
                </a:solidFill>
              </a:rPr>
              <a:t>AKKİM </a:t>
            </a:r>
            <a:r>
              <a:rPr lang="tr-TR" sz="1600" b="1" dirty="0">
                <a:solidFill>
                  <a:srgbClr val="002060"/>
                </a:solidFill>
              </a:rPr>
              <a:t>tesisine ait Y14006 SPS MCC panelleri </a:t>
            </a:r>
            <a:r>
              <a:rPr lang="tr-TR" sz="1600" b="1" dirty="0" smtClean="0">
                <a:solidFill>
                  <a:srgbClr val="002060"/>
                </a:solidFill>
              </a:rPr>
              <a:t>tarafımızdan yapılmıştır.   </a:t>
            </a:r>
          </a:p>
        </p:txBody>
      </p:sp>
      <p:pic>
        <p:nvPicPr>
          <p:cNvPr id="1026" name="Picture 2" descr="C:\Users\HP PAVILION\Deskt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3" y="3149598"/>
            <a:ext cx="1946842" cy="29644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 PAVILION\Deskto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827" y="4155315"/>
            <a:ext cx="1817717" cy="2851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P PAVILION\Desktop\.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6084" y="3156268"/>
            <a:ext cx="1677060" cy="285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59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PROJELERİMİZ</a:t>
            </a:r>
            <a:endParaRPr lang="tr-TR" sz="3200" b="1" dirty="0">
              <a:solidFill>
                <a:schemeClr val="bg1"/>
              </a:solidFill>
              <a:latin typeface="+mn-lt"/>
            </a:endParaRPr>
          </a:p>
        </p:txBody>
      </p:sp>
      <p:sp>
        <p:nvSpPr>
          <p:cNvPr id="6" name="Content Placeholder 2"/>
          <p:cNvSpPr>
            <a:spLocks noGrp="1"/>
          </p:cNvSpPr>
          <p:nvPr>
            <p:ph idx="1"/>
          </p:nvPr>
        </p:nvSpPr>
        <p:spPr>
          <a:xfrm>
            <a:off x="266462" y="1494632"/>
            <a:ext cx="4796314" cy="1524000"/>
          </a:xfrm>
        </p:spPr>
        <p:txBody>
          <a:bodyPr>
            <a:normAutofit/>
          </a:bodyPr>
          <a:lstStyle/>
          <a:p>
            <a:pPr marL="0" indent="0">
              <a:buNone/>
            </a:pPr>
            <a:r>
              <a:rPr lang="tr-TR" sz="1800" b="1" dirty="0" smtClean="0">
                <a:solidFill>
                  <a:srgbClr val="002060"/>
                </a:solidFill>
              </a:rPr>
              <a:t>AKKİM ADP KOMPANZASYON&amp;  MCC PANELLERİ;</a:t>
            </a:r>
          </a:p>
          <a:p>
            <a:pPr>
              <a:buBlip>
                <a:blip r:embed="rId3"/>
              </a:buBlip>
            </a:pPr>
            <a:r>
              <a:rPr lang="tr-TR" sz="1600" b="1" dirty="0" smtClean="0">
                <a:solidFill>
                  <a:srgbClr val="002060"/>
                </a:solidFill>
              </a:rPr>
              <a:t>Proje Detayı:</a:t>
            </a:r>
          </a:p>
          <a:p>
            <a:pPr>
              <a:buBlip>
                <a:blip r:embed="rId3"/>
              </a:buBlip>
            </a:pPr>
            <a:r>
              <a:rPr lang="tr-TR" sz="1600" b="1" dirty="0" smtClean="0">
                <a:solidFill>
                  <a:srgbClr val="002060"/>
                </a:solidFill>
              </a:rPr>
              <a:t>AKKİM tesisine ait ADP kompanzasyon ve MCC panelleri tarafımızdan yapılmıştır.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24" y="2952060"/>
            <a:ext cx="4931073" cy="3800371"/>
          </a:xfrm>
          <a:prstGeom prst="rect">
            <a:avLst/>
          </a:prstGeom>
        </p:spPr>
      </p:pic>
    </p:spTree>
    <p:extLst>
      <p:ext uri="{BB962C8B-B14F-4D97-AF65-F5344CB8AC3E}">
        <p14:creationId xmlns:p14="http://schemas.microsoft.com/office/powerpoint/2010/main" val="1998433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PROJELERİMİZ</a:t>
            </a:r>
            <a:endParaRPr lang="tr-TR" sz="3200" b="1" dirty="0">
              <a:solidFill>
                <a:schemeClr val="bg1"/>
              </a:solidFill>
              <a:latin typeface="+mn-lt"/>
            </a:endParaRPr>
          </a:p>
        </p:txBody>
      </p:sp>
      <p:sp>
        <p:nvSpPr>
          <p:cNvPr id="10" name="Content Placeholder 2"/>
          <p:cNvSpPr>
            <a:spLocks noGrp="1"/>
          </p:cNvSpPr>
          <p:nvPr>
            <p:ph idx="1"/>
          </p:nvPr>
        </p:nvSpPr>
        <p:spPr>
          <a:xfrm>
            <a:off x="266462" y="1494631"/>
            <a:ext cx="4796314" cy="2285999"/>
          </a:xfrm>
        </p:spPr>
        <p:txBody>
          <a:bodyPr>
            <a:normAutofit fontScale="25000" lnSpcReduction="20000"/>
          </a:bodyPr>
          <a:lstStyle/>
          <a:p>
            <a:pPr marL="0" indent="0">
              <a:buNone/>
            </a:pPr>
            <a:r>
              <a:rPr lang="tr-TR" sz="7200" b="1" dirty="0" smtClean="0">
                <a:solidFill>
                  <a:srgbClr val="002060"/>
                </a:solidFill>
              </a:rPr>
              <a:t>PTM 102 ÇEKMECELİ MCC PANELLERİ</a:t>
            </a:r>
          </a:p>
          <a:p>
            <a:pPr>
              <a:buBlip>
                <a:blip r:embed="rId3"/>
              </a:buBlip>
            </a:pPr>
            <a:r>
              <a:rPr lang="tr-TR" sz="6400" b="1" dirty="0" smtClean="0">
                <a:solidFill>
                  <a:srgbClr val="002060"/>
                </a:solidFill>
              </a:rPr>
              <a:t>Proje Detayı:</a:t>
            </a:r>
          </a:p>
          <a:p>
            <a:pPr>
              <a:buBlip>
                <a:blip r:embed="rId3"/>
              </a:buBlip>
            </a:pPr>
            <a:r>
              <a:rPr lang="tr-TR" sz="6400" b="1" dirty="0">
                <a:solidFill>
                  <a:srgbClr val="002060"/>
                </a:solidFill>
              </a:rPr>
              <a:t>T</a:t>
            </a:r>
            <a:r>
              <a:rPr lang="tr-TR" sz="6400" b="1" dirty="0" smtClean="0">
                <a:solidFill>
                  <a:srgbClr val="002060"/>
                </a:solidFill>
              </a:rPr>
              <a:t>esiste </a:t>
            </a:r>
            <a:r>
              <a:rPr lang="tr-TR" sz="6400" b="1" dirty="0">
                <a:solidFill>
                  <a:srgbClr val="002060"/>
                </a:solidFill>
              </a:rPr>
              <a:t>kritik yüklerin kontrolünü sağlayan çekmeceli gözler firmamız tarafından yetkili sistem entegratörlüğünü üstlendiğimiz EATON Xenergy ürünleri kullanılarak imal edilmiş ve sahada devreye alınmıştır. 4000 Amper ve FORM3B’ e kadar direkt – star-delta vs yol verme tiplerinde hem yer avantajı hemde mali avantaj sağlayan EATON Xenergy </a:t>
            </a:r>
            <a:r>
              <a:rPr lang="tr-TR" sz="6400" b="1" dirty="0" smtClean="0">
                <a:solidFill>
                  <a:srgbClr val="002060"/>
                </a:solidFill>
              </a:rPr>
              <a:t>çözümlerimizle hizmetinizdeyiz.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24" y="4090929"/>
            <a:ext cx="4931073" cy="3107812"/>
          </a:xfrm>
          <a:prstGeom prst="rect">
            <a:avLst/>
          </a:prstGeom>
        </p:spPr>
      </p:pic>
    </p:spTree>
    <p:extLst>
      <p:ext uri="{BB962C8B-B14F-4D97-AF65-F5344CB8AC3E}">
        <p14:creationId xmlns:p14="http://schemas.microsoft.com/office/powerpoint/2010/main" val="972481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PROJELERİMİZ</a:t>
            </a:r>
            <a:endParaRPr lang="tr-TR" sz="3200" b="1" dirty="0">
              <a:solidFill>
                <a:schemeClr val="bg1"/>
              </a:solidFill>
              <a:latin typeface="+mn-lt"/>
            </a:endParaRPr>
          </a:p>
        </p:txBody>
      </p:sp>
      <p:sp>
        <p:nvSpPr>
          <p:cNvPr id="6" name="Content Placeholder 2"/>
          <p:cNvSpPr>
            <a:spLocks noGrp="1"/>
          </p:cNvSpPr>
          <p:nvPr>
            <p:ph idx="1"/>
          </p:nvPr>
        </p:nvSpPr>
        <p:spPr>
          <a:xfrm>
            <a:off x="266462" y="1494632"/>
            <a:ext cx="4796314" cy="2209800"/>
          </a:xfrm>
        </p:spPr>
        <p:txBody>
          <a:bodyPr>
            <a:normAutofit fontScale="25000" lnSpcReduction="20000"/>
          </a:bodyPr>
          <a:lstStyle/>
          <a:p>
            <a:pPr marL="0" indent="0">
              <a:buNone/>
            </a:pPr>
            <a:r>
              <a:rPr lang="tr-TR" sz="7200" b="1" dirty="0" smtClean="0">
                <a:solidFill>
                  <a:srgbClr val="002060"/>
                </a:solidFill>
              </a:rPr>
              <a:t>META NİKEL  ADP PANELLERİ</a:t>
            </a:r>
          </a:p>
          <a:p>
            <a:pPr>
              <a:buBlip>
                <a:blip r:embed="rId3"/>
              </a:buBlip>
            </a:pPr>
            <a:r>
              <a:rPr lang="tr-TR" sz="6400" b="1" dirty="0" smtClean="0">
                <a:solidFill>
                  <a:srgbClr val="002060"/>
                </a:solidFill>
              </a:rPr>
              <a:t>Proje Detayı:</a:t>
            </a:r>
          </a:p>
          <a:p>
            <a:pPr>
              <a:buBlip>
                <a:blip r:embed="rId3"/>
              </a:buBlip>
            </a:pPr>
            <a:r>
              <a:rPr lang="tr-TR" sz="6400" b="1" dirty="0" smtClean="0">
                <a:solidFill>
                  <a:srgbClr val="002060"/>
                </a:solidFill>
              </a:rPr>
              <a:t>Meta </a:t>
            </a:r>
            <a:r>
              <a:rPr lang="tr-TR" sz="6400" b="1" dirty="0">
                <a:solidFill>
                  <a:srgbClr val="002060"/>
                </a:solidFill>
              </a:rPr>
              <a:t>Nikel Madencilik Tesislerinde </a:t>
            </a:r>
            <a:r>
              <a:rPr lang="tr-TR" sz="6400" b="1" dirty="0" smtClean="0">
                <a:solidFill>
                  <a:srgbClr val="002060"/>
                </a:solidFill>
              </a:rPr>
              <a:t>kullanılan </a:t>
            </a:r>
            <a:r>
              <a:rPr lang="tr-TR" sz="6400" b="1" dirty="0">
                <a:solidFill>
                  <a:srgbClr val="002060"/>
                </a:solidFill>
              </a:rPr>
              <a:t>ABB ARTU FORM 3B ADP </a:t>
            </a:r>
            <a:r>
              <a:rPr lang="tr-TR" sz="6400" b="1" dirty="0" smtClean="0">
                <a:solidFill>
                  <a:srgbClr val="002060"/>
                </a:solidFill>
              </a:rPr>
              <a:t>Panelleri </a:t>
            </a:r>
          </a:p>
          <a:p>
            <a:pPr>
              <a:buBlip>
                <a:blip r:embed="rId3"/>
              </a:buBlip>
            </a:pPr>
            <a:r>
              <a:rPr lang="tr-TR" sz="6400" b="1" dirty="0" smtClean="0">
                <a:solidFill>
                  <a:srgbClr val="002060"/>
                </a:solidFill>
              </a:rPr>
              <a:t>6400 </a:t>
            </a:r>
            <a:r>
              <a:rPr lang="tr-TR" sz="6400" b="1" dirty="0">
                <a:solidFill>
                  <a:srgbClr val="002060"/>
                </a:solidFill>
              </a:rPr>
              <a:t>Amper ve FORM 4B’e kadar ABB ARTU panellerini tip test standartlarına uygun şekilde imal etme sertifikasyonuna sahip olan şirketimiz ADP panellerinde yer ve maliyet avantajı sağlayan profesyoneller çözümler </a:t>
            </a:r>
            <a:r>
              <a:rPr lang="tr-TR" sz="6400" b="1" dirty="0" smtClean="0">
                <a:solidFill>
                  <a:srgbClr val="002060"/>
                </a:solidFill>
              </a:rPr>
              <a:t>sunmaktadır.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24" y="4128747"/>
            <a:ext cx="4931073" cy="2596755"/>
          </a:xfrm>
          <a:prstGeom prst="rect">
            <a:avLst/>
          </a:prstGeom>
        </p:spPr>
      </p:pic>
    </p:spTree>
    <p:extLst>
      <p:ext uri="{BB962C8B-B14F-4D97-AF65-F5344CB8AC3E}">
        <p14:creationId xmlns:p14="http://schemas.microsoft.com/office/powerpoint/2010/main" val="2531046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PROJELERİMİZ</a:t>
            </a:r>
            <a:endParaRPr lang="tr-TR" sz="3200" b="1" dirty="0">
              <a:solidFill>
                <a:schemeClr val="bg1"/>
              </a:solidFill>
              <a:latin typeface="+mn-lt"/>
            </a:endParaRPr>
          </a:p>
        </p:txBody>
      </p:sp>
      <p:sp>
        <p:nvSpPr>
          <p:cNvPr id="6" name="Content Placeholder 2"/>
          <p:cNvSpPr>
            <a:spLocks noGrp="1"/>
          </p:cNvSpPr>
          <p:nvPr>
            <p:ph idx="1"/>
          </p:nvPr>
        </p:nvSpPr>
        <p:spPr>
          <a:xfrm>
            <a:off x="266462" y="1494632"/>
            <a:ext cx="4796314" cy="2896094"/>
          </a:xfrm>
        </p:spPr>
        <p:txBody>
          <a:bodyPr>
            <a:normAutofit fontScale="25000" lnSpcReduction="20000"/>
          </a:bodyPr>
          <a:lstStyle/>
          <a:p>
            <a:pPr marL="0" indent="0">
              <a:buNone/>
            </a:pPr>
            <a:r>
              <a:rPr lang="tr-TR" sz="7200" b="1" dirty="0" smtClean="0">
                <a:solidFill>
                  <a:srgbClr val="002060"/>
                </a:solidFill>
              </a:rPr>
              <a:t>505 MCC PANELİ</a:t>
            </a:r>
          </a:p>
          <a:p>
            <a:pPr>
              <a:buBlip>
                <a:blip r:embed="rId3"/>
              </a:buBlip>
            </a:pPr>
            <a:r>
              <a:rPr lang="tr-TR" sz="6400" b="1" dirty="0" smtClean="0">
                <a:solidFill>
                  <a:srgbClr val="002060"/>
                </a:solidFill>
              </a:rPr>
              <a:t>Proje Detayı:</a:t>
            </a:r>
          </a:p>
          <a:p>
            <a:pPr>
              <a:buBlip>
                <a:blip r:embed="rId3"/>
              </a:buBlip>
            </a:pPr>
            <a:r>
              <a:rPr lang="tr-TR" sz="6400" b="1" dirty="0" smtClean="0">
                <a:solidFill>
                  <a:srgbClr val="002060"/>
                </a:solidFill>
              </a:rPr>
              <a:t>505 </a:t>
            </a:r>
            <a:r>
              <a:rPr lang="tr-TR" sz="6400" b="1" dirty="0">
                <a:solidFill>
                  <a:srgbClr val="002060"/>
                </a:solidFill>
              </a:rPr>
              <a:t>ÜNİTESİ MCC PANELLERİ Solvent Geri Kazanım Ünitesi olarak faaliyet gösteren tesise ait bütün fan, pompa motorlarını kontrol eden, 100 adet motorun sürücülü ve direkt yol verme gözlerini barındıran FORM 2B </a:t>
            </a:r>
            <a:r>
              <a:rPr lang="tr-TR" sz="6400" b="1" dirty="0" smtClean="0">
                <a:solidFill>
                  <a:srgbClr val="002060"/>
                </a:solidFill>
              </a:rPr>
              <a:t>panellerdir. </a:t>
            </a:r>
          </a:p>
          <a:p>
            <a:pPr>
              <a:buBlip>
                <a:blip r:embed="rId3"/>
              </a:buBlip>
            </a:pPr>
            <a:r>
              <a:rPr lang="tr-TR" sz="6400" b="1" dirty="0">
                <a:solidFill>
                  <a:srgbClr val="002060"/>
                </a:solidFill>
              </a:rPr>
              <a:t>T</a:t>
            </a:r>
            <a:r>
              <a:rPr lang="tr-TR" sz="6400" b="1" dirty="0" smtClean="0">
                <a:solidFill>
                  <a:srgbClr val="002060"/>
                </a:solidFill>
              </a:rPr>
              <a:t>esisin </a:t>
            </a:r>
            <a:r>
              <a:rPr lang="tr-TR" sz="6400" b="1" dirty="0">
                <a:solidFill>
                  <a:srgbClr val="002060"/>
                </a:solidFill>
              </a:rPr>
              <a:t>devreye alma çalışmaları dahil bütün MCC, Dağıtım, Aydınlatma ve DCS Marshalling Panelleri firmamız tarafından başarıyla yapılmıştır. Kullanılan sürücülere ait parametreler ve haberleşme ayarları firmamız tarafından ücretsiz olarak yapılmakta ve devreye alma işlemlerinde şirket çalışanlarımız sahada aktif olarak çalışmaktadır</a:t>
            </a:r>
            <a:r>
              <a:rPr lang="tr-TR" sz="6400" b="1" dirty="0" smtClean="0">
                <a:solidFill>
                  <a:srgbClr val="002060"/>
                </a:solidFill>
              </a:rPr>
              <a:t>.</a:t>
            </a:r>
            <a:endParaRPr lang="tr-TR" sz="6400" b="1" dirty="0">
              <a:solidFill>
                <a:srgbClr val="00206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24" y="4869688"/>
            <a:ext cx="4931073" cy="2595301"/>
          </a:xfrm>
          <a:prstGeom prst="rect">
            <a:avLst/>
          </a:prstGeom>
        </p:spPr>
      </p:pic>
    </p:spTree>
    <p:extLst>
      <p:ext uri="{BB962C8B-B14F-4D97-AF65-F5344CB8AC3E}">
        <p14:creationId xmlns:p14="http://schemas.microsoft.com/office/powerpoint/2010/main" val="25517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500" b="1" dirty="0" smtClean="0">
                <a:solidFill>
                  <a:schemeClr val="bg1"/>
                </a:solidFill>
                <a:latin typeface="+mn-lt"/>
              </a:rPr>
              <a:t>MONTAJ HİZMETİMİZ</a:t>
            </a:r>
            <a:endParaRPr lang="tr-TR" sz="3500" b="1" dirty="0">
              <a:solidFill>
                <a:schemeClr val="bg1"/>
              </a:solidFill>
              <a:latin typeface="+mn-lt"/>
            </a:endParaRPr>
          </a:p>
        </p:txBody>
      </p:sp>
      <p:sp>
        <p:nvSpPr>
          <p:cNvPr id="6" name="Content Placeholder 2"/>
          <p:cNvSpPr>
            <a:spLocks noGrp="1"/>
          </p:cNvSpPr>
          <p:nvPr>
            <p:ph idx="1"/>
          </p:nvPr>
        </p:nvSpPr>
        <p:spPr>
          <a:xfrm>
            <a:off x="266462" y="1396823"/>
            <a:ext cx="4796314" cy="1981201"/>
          </a:xfrm>
        </p:spPr>
        <p:txBody>
          <a:bodyPr>
            <a:normAutofit fontScale="85000" lnSpcReduction="10000"/>
          </a:bodyPr>
          <a:lstStyle/>
          <a:p>
            <a:pPr marL="0" indent="0">
              <a:buNone/>
            </a:pPr>
            <a:r>
              <a:rPr lang="tr-TR" sz="2100" b="1" dirty="0" smtClean="0">
                <a:solidFill>
                  <a:srgbClr val="002060"/>
                </a:solidFill>
              </a:rPr>
              <a:t>ATEX SERTİFİKALI UZMAN MONTAJ KADROMUZ</a:t>
            </a:r>
            <a:endParaRPr lang="tr-TR" sz="1900" b="1" dirty="0" smtClean="0">
              <a:solidFill>
                <a:srgbClr val="002060"/>
              </a:solidFill>
            </a:endParaRPr>
          </a:p>
          <a:p>
            <a:pPr>
              <a:buBlip>
                <a:blip r:embed="rId3"/>
              </a:buBlip>
            </a:pPr>
            <a:r>
              <a:rPr lang="tr-TR" sz="1900" b="1" dirty="0" smtClean="0">
                <a:solidFill>
                  <a:srgbClr val="002060"/>
                </a:solidFill>
              </a:rPr>
              <a:t>Ex-Proof Sahalarda Uzmanlaşmış, Düzenli ATEX eğitimlerine giren ve sertifikalı mühendis, tekniker ve teknisyenlerden oluşan 100 kişilik ekibe sahibiz.</a:t>
            </a:r>
          </a:p>
          <a:p>
            <a:pPr>
              <a:buBlip>
                <a:blip r:embed="rId3"/>
              </a:buBlip>
            </a:pPr>
            <a:r>
              <a:rPr lang="tr-TR" sz="1900" b="1" dirty="0" smtClean="0">
                <a:solidFill>
                  <a:srgbClr val="002060"/>
                </a:solidFill>
              </a:rPr>
              <a:t>Elektrik ve Enstrüman Montajlarında 40 yılı aşkın tecrübeye sahip firmamızda mesleki yeterlilik ve İSG eğitimi eksiği bulunmayan nitelikli personellerimizle hizmetinizdeyiz.</a:t>
            </a:r>
            <a:endParaRPr lang="tr-TR" sz="1900" b="1" dirty="0">
              <a:solidFill>
                <a:srgbClr val="00206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06" y="3490888"/>
            <a:ext cx="4819425" cy="3170285"/>
          </a:xfrm>
          <a:prstGeom prst="rect">
            <a:avLst/>
          </a:prstGeom>
        </p:spPr>
      </p:pic>
    </p:spTree>
    <p:extLst>
      <p:ext uri="{BB962C8B-B14F-4D97-AF65-F5344CB8AC3E}">
        <p14:creationId xmlns:p14="http://schemas.microsoft.com/office/powerpoint/2010/main" val="2083308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66462" y="1371799"/>
            <a:ext cx="4796314" cy="5791200"/>
          </a:xfrm>
        </p:spPr>
        <p:txBody>
          <a:bodyPr>
            <a:normAutofit/>
          </a:bodyPr>
          <a:lstStyle/>
          <a:p>
            <a:pPr marL="0" indent="0">
              <a:buNone/>
            </a:pPr>
            <a:r>
              <a:rPr lang="tr-TR" sz="1800" b="1" dirty="0" smtClean="0">
                <a:solidFill>
                  <a:srgbClr val="002060"/>
                </a:solidFill>
              </a:rPr>
              <a:t>TEK MUHATAP ile ANAHTAR TESLİM</a:t>
            </a:r>
          </a:p>
          <a:p>
            <a:pPr>
              <a:buBlip>
                <a:blip r:embed="rId2"/>
              </a:buBlip>
            </a:pPr>
            <a:r>
              <a:rPr lang="tr-TR" sz="1600" b="1" dirty="0" smtClean="0">
                <a:solidFill>
                  <a:srgbClr val="002060"/>
                </a:solidFill>
              </a:rPr>
              <a:t>Yeni bir tesis, makine, proses için veya </a:t>
            </a:r>
            <a:r>
              <a:rPr lang="tr-TR" sz="1600" b="1" dirty="0" err="1" smtClean="0">
                <a:solidFill>
                  <a:srgbClr val="002060"/>
                </a:solidFill>
              </a:rPr>
              <a:t>modifiye</a:t>
            </a:r>
            <a:r>
              <a:rPr lang="tr-TR" sz="1600" b="1" dirty="0" smtClean="0">
                <a:solidFill>
                  <a:srgbClr val="002060"/>
                </a:solidFill>
              </a:rPr>
              <a:t> edilecek mevcut tesis, makine, prosesleriniz için;</a:t>
            </a:r>
          </a:p>
          <a:p>
            <a:pPr>
              <a:buBlip>
                <a:blip r:embed="rId2"/>
              </a:buBlip>
            </a:pPr>
            <a:r>
              <a:rPr lang="tr-TR" sz="1600" b="1" dirty="0" smtClean="0">
                <a:solidFill>
                  <a:srgbClr val="002060"/>
                </a:solidFill>
              </a:rPr>
              <a:t>Önce uzman mühendis kadromuz firmanızı ziyaret eder. Sizlerden gerekli doküman, şartname ve bilgileri alırlar.</a:t>
            </a:r>
          </a:p>
          <a:p>
            <a:pPr>
              <a:buBlip>
                <a:blip r:embed="rId2"/>
              </a:buBlip>
            </a:pPr>
            <a:r>
              <a:rPr lang="tr-TR" sz="1600" b="1" dirty="0" err="1" smtClean="0">
                <a:solidFill>
                  <a:srgbClr val="002060"/>
                </a:solidFill>
              </a:rPr>
              <a:t>Tekliflendirme</a:t>
            </a:r>
            <a:r>
              <a:rPr lang="tr-TR" sz="1600" b="1" dirty="0" smtClean="0">
                <a:solidFill>
                  <a:srgbClr val="002060"/>
                </a:solidFill>
              </a:rPr>
              <a:t> bölümümüz proje yöneticilerden aldıkları bilgilere göre en optimum teklifi hazırlar</a:t>
            </a:r>
          </a:p>
          <a:p>
            <a:pPr>
              <a:buBlip>
                <a:blip r:embed="rId2"/>
              </a:buBlip>
            </a:pPr>
            <a:r>
              <a:rPr lang="tr-TR" sz="1600" b="1" dirty="0" smtClean="0">
                <a:solidFill>
                  <a:srgbClr val="002060"/>
                </a:solidFill>
              </a:rPr>
              <a:t>Anlaşmanın sağlanması halinde sistem için gereken;</a:t>
            </a:r>
          </a:p>
          <a:p>
            <a:pPr marL="0" indent="0">
              <a:buNone/>
            </a:pPr>
            <a:r>
              <a:rPr lang="tr-TR" sz="1600" b="1" dirty="0" smtClean="0">
                <a:solidFill>
                  <a:srgbClr val="002060"/>
                </a:solidFill>
              </a:rPr>
              <a:t>               - Yazılımlar, (PLC, HMI, SCADA) , </a:t>
            </a:r>
            <a:br>
              <a:rPr lang="tr-TR" sz="1600" b="1" dirty="0" smtClean="0">
                <a:solidFill>
                  <a:srgbClr val="002060"/>
                </a:solidFill>
              </a:rPr>
            </a:br>
            <a:r>
              <a:rPr lang="tr-TR" sz="1600" b="1" dirty="0" smtClean="0">
                <a:solidFill>
                  <a:srgbClr val="002060"/>
                </a:solidFill>
              </a:rPr>
              <a:t>               - Paneller (ADP, MCC, Kompanzasyon, Dağıtım</a:t>
            </a:r>
          </a:p>
          <a:p>
            <a:pPr marL="0" indent="0">
              <a:buNone/>
            </a:pPr>
            <a:r>
              <a:rPr lang="tr-TR" sz="1600" b="1" dirty="0" smtClean="0">
                <a:solidFill>
                  <a:srgbClr val="002060"/>
                </a:solidFill>
              </a:rPr>
              <a:t>               Marshalling, Otomasyon, Pnömatik, UPS,   </a:t>
            </a:r>
          </a:p>
          <a:p>
            <a:pPr marL="0" indent="0">
              <a:buNone/>
            </a:pPr>
            <a:r>
              <a:rPr lang="tr-TR" sz="1600" b="1" dirty="0" smtClean="0">
                <a:solidFill>
                  <a:srgbClr val="002060"/>
                </a:solidFill>
              </a:rPr>
              <a:t>               Aydınlatma vs. Tip Testli ve Form 4B’e Kadar)</a:t>
            </a:r>
          </a:p>
          <a:p>
            <a:pPr marL="0" indent="0">
              <a:buNone/>
            </a:pPr>
            <a:r>
              <a:rPr lang="tr-TR" sz="1600" b="1" dirty="0">
                <a:solidFill>
                  <a:srgbClr val="002060"/>
                </a:solidFill>
              </a:rPr>
              <a:t> </a:t>
            </a:r>
            <a:r>
              <a:rPr lang="tr-TR" sz="1600" b="1" dirty="0" smtClean="0">
                <a:solidFill>
                  <a:srgbClr val="002060"/>
                </a:solidFill>
              </a:rPr>
              <a:t>              - </a:t>
            </a:r>
            <a:r>
              <a:rPr lang="tr-TR" sz="1600" b="1" dirty="0">
                <a:solidFill>
                  <a:srgbClr val="002060"/>
                </a:solidFill>
              </a:rPr>
              <a:t>Saha Montajları (ELEKTRİK ve ENSTRÜMAN)</a:t>
            </a:r>
          </a:p>
          <a:p>
            <a:pPr marL="0" indent="0">
              <a:buNone/>
            </a:pPr>
            <a:r>
              <a:rPr lang="tr-TR" sz="1600" b="1" dirty="0">
                <a:solidFill>
                  <a:srgbClr val="002060"/>
                </a:solidFill>
              </a:rPr>
              <a:t>               - Devreye Alma (</a:t>
            </a:r>
            <a:r>
              <a:rPr lang="tr-TR" sz="1600" b="1" dirty="0" smtClean="0">
                <a:solidFill>
                  <a:srgbClr val="002060"/>
                </a:solidFill>
              </a:rPr>
              <a:t>Bütün Testleriyle  Birlikte)</a:t>
            </a:r>
          </a:p>
          <a:p>
            <a:pPr lvl="0">
              <a:buBlip>
                <a:blip r:embed="rId2"/>
              </a:buBlip>
            </a:pPr>
            <a:r>
              <a:rPr lang="tr-TR" sz="1600" b="1" dirty="0" smtClean="0">
                <a:solidFill>
                  <a:srgbClr val="002060"/>
                </a:solidFill>
              </a:rPr>
              <a:t>Firmamız </a:t>
            </a:r>
            <a:r>
              <a:rPr lang="tr-TR" sz="1600" b="1" dirty="0">
                <a:solidFill>
                  <a:srgbClr val="002060"/>
                </a:solidFill>
              </a:rPr>
              <a:t>tarafından yapılarak size anahtar teslim olarak verilmektedir. Bütün proje aşamalarında tek muhatabınız olması sağlanmaktadır.</a:t>
            </a:r>
          </a:p>
        </p:txBody>
      </p:sp>
      <p:pic>
        <p:nvPicPr>
          <p:cNvPr id="8" name="Picture 2" descr="C:\Users\HP PAVILION\Desktop\3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54781" y="-139358"/>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ANAHTAR TESLİM HİZ.</a:t>
            </a:r>
            <a:endParaRPr lang="tr-TR" sz="3200" b="1" dirty="0">
              <a:solidFill>
                <a:schemeClr val="bg1"/>
              </a:solidFill>
              <a:latin typeface="+mn-lt"/>
            </a:endParaRPr>
          </a:p>
        </p:txBody>
      </p:sp>
    </p:spTree>
    <p:extLst>
      <p:ext uri="{BB962C8B-B14F-4D97-AF65-F5344CB8AC3E}">
        <p14:creationId xmlns:p14="http://schemas.microsoft.com/office/powerpoint/2010/main" val="272657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BAYİLİKLERİMİZ</a:t>
            </a:r>
            <a:endParaRPr lang="tr-TR" sz="3200" b="1" dirty="0">
              <a:solidFill>
                <a:schemeClr val="bg1"/>
              </a:solidFill>
              <a:latin typeface="+mn-lt"/>
            </a:endParaRPr>
          </a:p>
        </p:txBody>
      </p:sp>
      <p:sp>
        <p:nvSpPr>
          <p:cNvPr id="10" name="Content Placeholder 2"/>
          <p:cNvSpPr>
            <a:spLocks noGrp="1"/>
          </p:cNvSpPr>
          <p:nvPr>
            <p:ph idx="1"/>
          </p:nvPr>
        </p:nvSpPr>
        <p:spPr>
          <a:xfrm>
            <a:off x="332757" y="3487191"/>
            <a:ext cx="4796314" cy="3659888"/>
          </a:xfrm>
        </p:spPr>
        <p:txBody>
          <a:bodyPr>
            <a:normAutofit fontScale="85000" lnSpcReduction="20000"/>
          </a:bodyPr>
          <a:lstStyle/>
          <a:p>
            <a:pPr marL="0" indent="0" algn="ctr">
              <a:lnSpc>
                <a:spcPct val="110000"/>
              </a:lnSpc>
              <a:buNone/>
            </a:pPr>
            <a:r>
              <a:rPr lang="tr-TR" sz="2100" b="1" dirty="0" smtClean="0">
                <a:solidFill>
                  <a:srgbClr val="002060"/>
                </a:solidFill>
              </a:rPr>
              <a:t> ABB </a:t>
            </a:r>
            <a:r>
              <a:rPr lang="tr-TR" sz="2100" b="1" dirty="0">
                <a:solidFill>
                  <a:srgbClr val="002060"/>
                </a:solidFill>
              </a:rPr>
              <a:t>ArTu PANEL PARTNERLİĞİ</a:t>
            </a:r>
          </a:p>
          <a:p>
            <a:pPr>
              <a:lnSpc>
                <a:spcPct val="110000"/>
              </a:lnSpc>
              <a:buBlip>
                <a:blip r:embed="rId3"/>
              </a:buBlip>
            </a:pPr>
            <a:r>
              <a:rPr lang="tr-TR" sz="1900" b="1" dirty="0">
                <a:solidFill>
                  <a:srgbClr val="002060"/>
                </a:solidFill>
              </a:rPr>
              <a:t>IEC 60439-1 ve IEC 61439-1/2 Standartlarına uygun olarak 6300 </a:t>
            </a:r>
            <a:r>
              <a:rPr lang="tr-TR" sz="1900" b="1" dirty="0" smtClean="0">
                <a:solidFill>
                  <a:srgbClr val="002060"/>
                </a:solidFill>
              </a:rPr>
              <a:t>ampere </a:t>
            </a:r>
            <a:r>
              <a:rPr lang="tr-TR" sz="1900" b="1" dirty="0">
                <a:solidFill>
                  <a:srgbClr val="002060"/>
                </a:solidFill>
              </a:rPr>
              <a:t>kadar tip testli ve </a:t>
            </a:r>
            <a:r>
              <a:rPr lang="tr-TR" sz="1900" b="1" dirty="0" smtClean="0">
                <a:solidFill>
                  <a:srgbClr val="002060"/>
                </a:solidFill>
              </a:rPr>
              <a:t>Form </a:t>
            </a:r>
            <a:r>
              <a:rPr lang="tr-TR" sz="1900" b="1" dirty="0">
                <a:solidFill>
                  <a:srgbClr val="002060"/>
                </a:solidFill>
              </a:rPr>
              <a:t>4B bütün ADP ve </a:t>
            </a:r>
            <a:r>
              <a:rPr lang="tr-TR" sz="1900" b="1" dirty="0" smtClean="0">
                <a:solidFill>
                  <a:srgbClr val="002060"/>
                </a:solidFill>
              </a:rPr>
              <a:t>dağıtım panellerinde dizayn </a:t>
            </a:r>
            <a:r>
              <a:rPr lang="tr-TR" sz="1900" b="1" dirty="0">
                <a:solidFill>
                  <a:srgbClr val="002060"/>
                </a:solidFill>
              </a:rPr>
              <a:t>, </a:t>
            </a:r>
            <a:r>
              <a:rPr lang="tr-TR" sz="1900" b="1" dirty="0" smtClean="0">
                <a:solidFill>
                  <a:srgbClr val="002060"/>
                </a:solidFill>
              </a:rPr>
              <a:t>montaj </a:t>
            </a:r>
            <a:r>
              <a:rPr lang="tr-TR" sz="1900" b="1" dirty="0">
                <a:solidFill>
                  <a:srgbClr val="002060"/>
                </a:solidFill>
              </a:rPr>
              <a:t>ve </a:t>
            </a:r>
            <a:r>
              <a:rPr lang="tr-TR" sz="1900" b="1" dirty="0" smtClean="0">
                <a:solidFill>
                  <a:srgbClr val="002060"/>
                </a:solidFill>
              </a:rPr>
              <a:t>satış yetkilerimiz </a:t>
            </a:r>
            <a:r>
              <a:rPr lang="tr-TR" sz="1900" b="1" dirty="0">
                <a:solidFill>
                  <a:srgbClr val="002060"/>
                </a:solidFill>
              </a:rPr>
              <a:t>bulunmaktadır</a:t>
            </a:r>
            <a:r>
              <a:rPr lang="tr-TR" sz="1900" b="1" dirty="0" smtClean="0">
                <a:solidFill>
                  <a:srgbClr val="002060"/>
                </a:solidFill>
              </a:rPr>
              <a:t>.</a:t>
            </a:r>
            <a:endParaRPr lang="tr-TR" sz="1900" b="1" dirty="0">
              <a:solidFill>
                <a:srgbClr val="002060"/>
              </a:solidFill>
            </a:endParaRPr>
          </a:p>
          <a:p>
            <a:pPr>
              <a:lnSpc>
                <a:spcPct val="110000"/>
              </a:lnSpc>
              <a:buBlip>
                <a:blip r:embed="rId3"/>
              </a:buBlip>
            </a:pPr>
            <a:r>
              <a:rPr lang="tr-TR" sz="1900" b="1" dirty="0" smtClean="0">
                <a:solidFill>
                  <a:srgbClr val="002060"/>
                </a:solidFill>
              </a:rPr>
              <a:t>MCC </a:t>
            </a:r>
            <a:r>
              <a:rPr lang="tr-TR" sz="1900" b="1" dirty="0">
                <a:solidFill>
                  <a:srgbClr val="002060"/>
                </a:solidFill>
              </a:rPr>
              <a:t>ihtiyaçlarınız için ise aynı şartlarda ABB IS2 </a:t>
            </a:r>
            <a:r>
              <a:rPr lang="tr-TR" sz="1900" b="1" dirty="0" smtClean="0">
                <a:solidFill>
                  <a:srgbClr val="002060"/>
                </a:solidFill>
              </a:rPr>
              <a:t>panellerinde dizayn</a:t>
            </a:r>
            <a:r>
              <a:rPr lang="tr-TR" sz="1900" b="1" dirty="0">
                <a:solidFill>
                  <a:srgbClr val="002060"/>
                </a:solidFill>
              </a:rPr>
              <a:t>, </a:t>
            </a:r>
            <a:r>
              <a:rPr lang="tr-TR" sz="1900" b="1" dirty="0" smtClean="0">
                <a:solidFill>
                  <a:srgbClr val="002060"/>
                </a:solidFill>
              </a:rPr>
              <a:t>montaj </a:t>
            </a:r>
            <a:r>
              <a:rPr lang="tr-TR" sz="1900" b="1" dirty="0">
                <a:solidFill>
                  <a:srgbClr val="002060"/>
                </a:solidFill>
              </a:rPr>
              <a:t>ve </a:t>
            </a:r>
            <a:r>
              <a:rPr lang="tr-TR" sz="1900" b="1" dirty="0" smtClean="0">
                <a:solidFill>
                  <a:srgbClr val="002060"/>
                </a:solidFill>
              </a:rPr>
              <a:t>satış </a:t>
            </a:r>
            <a:r>
              <a:rPr lang="tr-TR" sz="1900" b="1" dirty="0">
                <a:solidFill>
                  <a:srgbClr val="002060"/>
                </a:solidFill>
              </a:rPr>
              <a:t>yapmaktayız.</a:t>
            </a:r>
          </a:p>
          <a:p>
            <a:pPr>
              <a:buBlip>
                <a:blip r:embed="rId3"/>
              </a:buBlip>
            </a:pPr>
            <a:endParaRPr lang="tr-TR" sz="1600" b="1" dirty="0">
              <a:solidFill>
                <a:srgbClr val="002060"/>
              </a:solidFill>
            </a:endParaRPr>
          </a:p>
          <a:p>
            <a:pPr marL="0" indent="0" algn="ctr">
              <a:lnSpc>
                <a:spcPct val="110000"/>
              </a:lnSpc>
              <a:buNone/>
            </a:pPr>
            <a:r>
              <a:rPr lang="tr-TR" sz="2100" b="1" dirty="0" smtClean="0">
                <a:solidFill>
                  <a:srgbClr val="002060"/>
                </a:solidFill>
              </a:rPr>
              <a:t>EATON </a:t>
            </a:r>
            <a:r>
              <a:rPr lang="tr-TR" sz="2100" b="1" dirty="0">
                <a:solidFill>
                  <a:srgbClr val="002060"/>
                </a:solidFill>
              </a:rPr>
              <a:t>XENERGY ÇEKMECELİ PANEL PARTNERLİĞİ</a:t>
            </a:r>
          </a:p>
          <a:p>
            <a:pPr>
              <a:lnSpc>
                <a:spcPct val="110000"/>
              </a:lnSpc>
              <a:buBlip>
                <a:blip r:embed="rId3"/>
              </a:buBlip>
            </a:pPr>
            <a:r>
              <a:rPr lang="tr-TR" sz="1900" b="1" dirty="0" smtClean="0">
                <a:solidFill>
                  <a:srgbClr val="002060"/>
                </a:solidFill>
              </a:rPr>
              <a:t>Özellikle hızlı bakım onarım gerektiren önemli yükleriniz için EATON marka; 5000 </a:t>
            </a:r>
            <a:r>
              <a:rPr lang="tr-TR" sz="1900" b="1" dirty="0">
                <a:solidFill>
                  <a:srgbClr val="002060"/>
                </a:solidFill>
              </a:rPr>
              <a:t>Ampere kadar tip testli ve Form 4B </a:t>
            </a:r>
            <a:r>
              <a:rPr lang="tr-TR" sz="1900" b="1" dirty="0" smtClean="0">
                <a:solidFill>
                  <a:srgbClr val="002060"/>
                </a:solidFill>
              </a:rPr>
              <a:t>çekmeceli </a:t>
            </a:r>
            <a:r>
              <a:rPr lang="tr-TR" sz="1900" b="1" dirty="0">
                <a:solidFill>
                  <a:srgbClr val="002060"/>
                </a:solidFill>
              </a:rPr>
              <a:t>MCC </a:t>
            </a:r>
            <a:r>
              <a:rPr lang="tr-TR" sz="1900" b="1" dirty="0" smtClean="0">
                <a:solidFill>
                  <a:srgbClr val="002060"/>
                </a:solidFill>
              </a:rPr>
              <a:t>panel dizayn, montaj ve satış </a:t>
            </a:r>
            <a:r>
              <a:rPr lang="tr-TR" sz="1900" b="1" dirty="0">
                <a:solidFill>
                  <a:srgbClr val="002060"/>
                </a:solidFill>
              </a:rPr>
              <a:t>h</a:t>
            </a:r>
            <a:r>
              <a:rPr lang="tr-TR" sz="1900" b="1" dirty="0" smtClean="0">
                <a:solidFill>
                  <a:srgbClr val="002060"/>
                </a:solidFill>
              </a:rPr>
              <a:t>izmetleri vermekteyiz.</a:t>
            </a:r>
            <a:endParaRPr lang="tr-TR" sz="1900" b="1" dirty="0">
              <a:solidFill>
                <a:srgbClr val="002060"/>
              </a:solidFill>
            </a:endParaRPr>
          </a:p>
          <a:p>
            <a:pPr>
              <a:buBlip>
                <a:blip r:embed="rId3"/>
              </a:buBlip>
            </a:pPr>
            <a:endParaRPr lang="tr-TR" sz="1600" b="1" dirty="0">
              <a:solidFill>
                <a:srgbClr val="002060"/>
              </a:solidFill>
            </a:endParaRPr>
          </a:p>
          <a:p>
            <a:pPr marL="0" indent="0">
              <a:buNone/>
            </a:pPr>
            <a:endParaRPr lang="tr-TR" sz="1600" b="1" dirty="0">
              <a:solidFill>
                <a:srgbClr val="002060"/>
              </a:solidFill>
            </a:endParaRPr>
          </a:p>
        </p:txBody>
      </p:sp>
      <p:sp>
        <p:nvSpPr>
          <p:cNvPr id="12" name="Content Placeholder 2"/>
          <p:cNvSpPr txBox="1">
            <a:spLocks/>
          </p:cNvSpPr>
          <p:nvPr/>
        </p:nvSpPr>
        <p:spPr>
          <a:xfrm>
            <a:off x="332757" y="1342231"/>
            <a:ext cx="4796314" cy="25960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1900" b="1" dirty="0" smtClean="0">
                <a:solidFill>
                  <a:srgbClr val="002060"/>
                </a:solidFill>
              </a:rPr>
              <a:t> </a:t>
            </a:r>
            <a:r>
              <a:rPr lang="tr-TR" sz="1800" b="1" dirty="0" smtClean="0">
                <a:solidFill>
                  <a:srgbClr val="002060"/>
                </a:solidFill>
              </a:rPr>
              <a:t>ROCKWELL </a:t>
            </a:r>
            <a:r>
              <a:rPr lang="tr-TR" sz="1800" b="1" dirty="0">
                <a:solidFill>
                  <a:srgbClr val="002060"/>
                </a:solidFill>
              </a:rPr>
              <a:t>AUTOMATION SİSTEM </a:t>
            </a:r>
            <a:r>
              <a:rPr lang="tr-TR" sz="1800" b="1" dirty="0" smtClean="0">
                <a:solidFill>
                  <a:srgbClr val="002060"/>
                </a:solidFill>
              </a:rPr>
              <a:t>ENTEGRATÖRLÜĞÜ</a:t>
            </a:r>
          </a:p>
          <a:p>
            <a:pPr>
              <a:buFont typeface="Arial" pitchFamily="34" charset="0"/>
              <a:buBlip>
                <a:blip r:embed="rId3"/>
              </a:buBlip>
            </a:pPr>
            <a:r>
              <a:rPr lang="tr-TR" sz="1600" b="1" dirty="0" smtClean="0">
                <a:solidFill>
                  <a:srgbClr val="002060"/>
                </a:solidFill>
              </a:rPr>
              <a:t>Dünyaca ünlü Rockwell Automation Firmasının Yetkili Sistem Entegratörlüğünü Yapmaktayız.</a:t>
            </a:r>
          </a:p>
          <a:p>
            <a:pPr>
              <a:buFont typeface="Arial" pitchFamily="34" charset="0"/>
              <a:buBlip>
                <a:blip r:embed="rId3"/>
              </a:buBlip>
            </a:pPr>
            <a:r>
              <a:rPr lang="tr-TR" sz="1600" b="1" dirty="0" smtClean="0">
                <a:solidFill>
                  <a:srgbClr val="002060"/>
                </a:solidFill>
              </a:rPr>
              <a:t>İhtiyacınız olan bütün otomasyon projeleriniz için Allen Bradley marka ürünleriyle endüstriyel otomasyon çözümleri sunmaktayız.</a:t>
            </a:r>
          </a:p>
          <a:p>
            <a:pPr marL="0" indent="0">
              <a:buNone/>
            </a:pPr>
            <a:endParaRPr lang="tr-TR" sz="1600" b="1" dirty="0" smtClean="0">
              <a:solidFill>
                <a:srgbClr val="002060"/>
              </a:solidFill>
            </a:endParaRPr>
          </a:p>
          <a:p>
            <a:pPr marL="0" indent="0">
              <a:buNone/>
            </a:pPr>
            <a:endParaRPr lang="tr-TR" sz="1600" b="1" dirty="0" smtClean="0">
              <a:solidFill>
                <a:srgbClr val="002060"/>
              </a:solidFill>
            </a:endParaRPr>
          </a:p>
          <a:p>
            <a:pPr marL="0" indent="0">
              <a:buNone/>
            </a:pPr>
            <a:endParaRPr lang="tr-TR" sz="1600" b="1" dirty="0">
              <a:solidFill>
                <a:srgbClr val="002060"/>
              </a:solidFill>
            </a:endParaRPr>
          </a:p>
        </p:txBody>
      </p:sp>
    </p:spTree>
    <p:extLst>
      <p:ext uri="{BB962C8B-B14F-4D97-AF65-F5344CB8AC3E}">
        <p14:creationId xmlns:p14="http://schemas.microsoft.com/office/powerpoint/2010/main" val="1842343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SERTİFİKALAR</a:t>
            </a:r>
            <a:endParaRPr lang="tr-TR" sz="3200" b="1" dirty="0">
              <a:solidFill>
                <a:schemeClr val="bg1"/>
              </a:solidFill>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7" y="2489759"/>
            <a:ext cx="5342505" cy="3095908"/>
          </a:xfrm>
          <a:prstGeom prst="rect">
            <a:avLst/>
          </a:prstGeom>
        </p:spPr>
      </p:pic>
      <p:sp>
        <p:nvSpPr>
          <p:cNvPr id="13" name="Content Placeholder 2"/>
          <p:cNvSpPr txBox="1">
            <a:spLocks/>
          </p:cNvSpPr>
          <p:nvPr/>
        </p:nvSpPr>
        <p:spPr>
          <a:xfrm>
            <a:off x="513971" y="1374278"/>
            <a:ext cx="4796314" cy="25960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Blip>
                <a:blip r:embed="rId4"/>
              </a:buBlip>
            </a:pPr>
            <a:r>
              <a:rPr lang="tr-TR" sz="1600" b="1" dirty="0" smtClean="0">
                <a:solidFill>
                  <a:srgbClr val="002060"/>
                </a:solidFill>
              </a:rPr>
              <a:t>EN </a:t>
            </a:r>
            <a:r>
              <a:rPr lang="tr-TR" sz="1600" b="1" dirty="0">
                <a:solidFill>
                  <a:srgbClr val="002060"/>
                </a:solidFill>
              </a:rPr>
              <a:t>ISO 9001:2015 Kalite Yönetimi </a:t>
            </a:r>
            <a:r>
              <a:rPr lang="tr-TR" sz="1600" b="1" dirty="0" smtClean="0">
                <a:solidFill>
                  <a:srgbClr val="002060"/>
                </a:solidFill>
              </a:rPr>
              <a:t>Sertifikası</a:t>
            </a:r>
          </a:p>
          <a:p>
            <a:pPr>
              <a:buFont typeface="Arial" pitchFamily="34" charset="0"/>
              <a:buBlip>
                <a:blip r:embed="rId4"/>
              </a:buBlip>
            </a:pPr>
            <a:r>
              <a:rPr lang="tr-TR" sz="1600" b="1" dirty="0" smtClean="0">
                <a:solidFill>
                  <a:srgbClr val="002060"/>
                </a:solidFill>
              </a:rPr>
              <a:t>OHSAS </a:t>
            </a:r>
            <a:r>
              <a:rPr lang="tr-TR" sz="1600" b="1" dirty="0">
                <a:solidFill>
                  <a:srgbClr val="002060"/>
                </a:solidFill>
              </a:rPr>
              <a:t>18001</a:t>
            </a:r>
          </a:p>
          <a:p>
            <a:pPr>
              <a:buFont typeface="Arial" pitchFamily="34" charset="0"/>
              <a:buBlip>
                <a:blip r:embed="rId4"/>
              </a:buBlip>
            </a:pPr>
            <a:endParaRPr lang="tr-TR" sz="1600" b="1" dirty="0" smtClean="0">
              <a:solidFill>
                <a:srgbClr val="002060"/>
              </a:solidFill>
            </a:endParaRPr>
          </a:p>
          <a:p>
            <a:pPr marL="0" indent="0">
              <a:buNone/>
            </a:pPr>
            <a:endParaRPr lang="tr-TR" sz="1600" b="1" dirty="0" smtClean="0">
              <a:solidFill>
                <a:srgbClr val="002060"/>
              </a:solidFill>
            </a:endParaRPr>
          </a:p>
          <a:p>
            <a:pPr marL="0" indent="0">
              <a:buNone/>
            </a:pPr>
            <a:endParaRPr lang="tr-TR" sz="1600" b="1" dirty="0">
              <a:solidFill>
                <a:srgbClr val="002060"/>
              </a:solidFill>
            </a:endParaRPr>
          </a:p>
        </p:txBody>
      </p:sp>
    </p:spTree>
    <p:extLst>
      <p:ext uri="{BB962C8B-B14F-4D97-AF65-F5344CB8AC3E}">
        <p14:creationId xmlns:p14="http://schemas.microsoft.com/office/powerpoint/2010/main" val="928357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462" y="1494631"/>
            <a:ext cx="4796314" cy="2906205"/>
          </a:xfrm>
        </p:spPr>
        <p:txBody>
          <a:bodyPr>
            <a:normAutofit lnSpcReduction="10000"/>
          </a:bodyPr>
          <a:lstStyle/>
          <a:p>
            <a:pPr>
              <a:buBlip>
                <a:blip r:embed="rId2"/>
              </a:buBlip>
            </a:pPr>
            <a:r>
              <a:rPr lang="tr-TR" sz="1600" b="1" dirty="0" smtClean="0">
                <a:solidFill>
                  <a:srgbClr val="002060"/>
                </a:solidFill>
              </a:rPr>
              <a:t>1979 tarihinde ‘FEN ELEKTRİK’ olarak  kuruldu.</a:t>
            </a:r>
          </a:p>
          <a:p>
            <a:pPr>
              <a:buBlip>
                <a:blip r:embed="rId2"/>
              </a:buBlip>
            </a:pPr>
            <a:r>
              <a:rPr lang="tr-TR" sz="1600" b="1" dirty="0" smtClean="0">
                <a:solidFill>
                  <a:srgbClr val="002060"/>
                </a:solidFill>
              </a:rPr>
              <a:t>2002 yılından itibaren ‘BİRFEN ELEKTRİK&amp;ELEKTRONİK’ olarak  isim değiştirdi.</a:t>
            </a:r>
            <a:endParaRPr lang="tr-TR" dirty="0" smtClean="0"/>
          </a:p>
          <a:p>
            <a:pPr>
              <a:buBlip>
                <a:blip r:embed="rId2"/>
              </a:buBlip>
            </a:pPr>
            <a:r>
              <a:rPr lang="tr-TR" sz="1600" b="1" dirty="0" smtClean="0">
                <a:solidFill>
                  <a:srgbClr val="002060"/>
                </a:solidFill>
              </a:rPr>
              <a:t>2004 yılında panel  imalat atölyesi açılması yönünde çalışmalar başladı.</a:t>
            </a:r>
          </a:p>
          <a:p>
            <a:pPr>
              <a:buBlip>
                <a:blip r:embed="rId2"/>
              </a:buBlip>
            </a:pPr>
            <a:r>
              <a:rPr lang="tr-TR" sz="1600" b="1" dirty="0" smtClean="0">
                <a:solidFill>
                  <a:srgbClr val="002060"/>
                </a:solidFill>
              </a:rPr>
              <a:t>2005 yılından itibaren Taşköprü  Sanayi Sitesinde atölye açarak panel imalatı elektrik ve otomasyon dallarında imalat yapmaya başladı.</a:t>
            </a:r>
          </a:p>
          <a:p>
            <a:pPr>
              <a:buBlip>
                <a:blip r:embed="rId2"/>
              </a:buBlip>
            </a:pPr>
            <a:r>
              <a:rPr lang="tr-TR" sz="1600" b="1" dirty="0" smtClean="0">
                <a:solidFill>
                  <a:srgbClr val="002060"/>
                </a:solidFill>
              </a:rPr>
              <a:t>Elektrik mühendisliği, yüksekokul, sanat okulu ve düz lise mezunu olarak yaklaşık 120 kişilik kadrosu ile faaliyet göstermektedir.</a:t>
            </a:r>
          </a:p>
        </p:txBody>
      </p:sp>
      <p:pic>
        <p:nvPicPr>
          <p:cNvPr id="1026" name="Picture 2" descr="C:\Users\HP PAVILION\Desktop\3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4781" y="-180302"/>
            <a:ext cx="3729514"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TARİHÇE</a:t>
            </a:r>
            <a:endParaRPr lang="tr-TR" sz="3200" b="1" dirty="0">
              <a:solidFill>
                <a:schemeClr val="bg1"/>
              </a:solidFill>
              <a:latin typeface="+mn-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37831"/>
            <a:ext cx="5329238" cy="3323432"/>
          </a:xfrm>
          <a:prstGeom prst="rect">
            <a:avLst/>
          </a:prstGeom>
          <a:effectLst>
            <a:softEdge rad="12700"/>
          </a:effectLst>
        </p:spPr>
      </p:pic>
    </p:spTree>
    <p:extLst>
      <p:ext uri="{BB962C8B-B14F-4D97-AF65-F5344CB8AC3E}">
        <p14:creationId xmlns:p14="http://schemas.microsoft.com/office/powerpoint/2010/main" val="1687006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REFERANSLAR</a:t>
            </a:r>
            <a:endParaRPr lang="tr-TR" sz="3200" b="1" dirty="0">
              <a:solidFill>
                <a:schemeClr val="bg1"/>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253" y="4666405"/>
            <a:ext cx="3422958" cy="26667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14" y="1690573"/>
            <a:ext cx="3205196" cy="2666723"/>
          </a:xfrm>
          <a:prstGeom prst="rect">
            <a:avLst/>
          </a:prstGeom>
        </p:spPr>
      </p:pic>
    </p:spTree>
    <p:extLst>
      <p:ext uri="{BB962C8B-B14F-4D97-AF65-F5344CB8AC3E}">
        <p14:creationId xmlns:p14="http://schemas.microsoft.com/office/powerpoint/2010/main" val="3801264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REFERANSLAR</a:t>
            </a:r>
            <a:endParaRPr lang="tr-TR" sz="3200" b="1" dirty="0">
              <a:solidFill>
                <a:schemeClr val="bg1"/>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253" y="4598185"/>
            <a:ext cx="3422958" cy="28031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02" y="1690573"/>
            <a:ext cx="3277019" cy="2666723"/>
          </a:xfrm>
          <a:prstGeom prst="rect">
            <a:avLst/>
          </a:prstGeom>
        </p:spPr>
      </p:pic>
    </p:spTree>
    <p:extLst>
      <p:ext uri="{BB962C8B-B14F-4D97-AF65-F5344CB8AC3E}">
        <p14:creationId xmlns:p14="http://schemas.microsoft.com/office/powerpoint/2010/main" val="980393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REFERANSLAR</a:t>
            </a:r>
            <a:endParaRPr lang="tr-TR" sz="3200" b="1" dirty="0">
              <a:solidFill>
                <a:schemeClr val="bg1"/>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253" y="4675408"/>
            <a:ext cx="3422958" cy="264871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02" y="1736534"/>
            <a:ext cx="3277019" cy="2574800"/>
          </a:xfrm>
          <a:prstGeom prst="rect">
            <a:avLst/>
          </a:prstGeom>
        </p:spPr>
      </p:pic>
    </p:spTree>
    <p:extLst>
      <p:ext uri="{BB962C8B-B14F-4D97-AF65-F5344CB8AC3E}">
        <p14:creationId xmlns:p14="http://schemas.microsoft.com/office/powerpoint/2010/main" val="1684114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REFERANSLAR</a:t>
            </a:r>
            <a:endParaRPr lang="tr-TR" sz="3200" b="1" dirty="0">
              <a:solidFill>
                <a:schemeClr val="bg1"/>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149" y="4675408"/>
            <a:ext cx="3271166" cy="264871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91" y="1736534"/>
            <a:ext cx="3127439" cy="2574800"/>
          </a:xfrm>
          <a:prstGeom prst="rect">
            <a:avLst/>
          </a:prstGeom>
        </p:spPr>
      </p:pic>
    </p:spTree>
    <p:extLst>
      <p:ext uri="{BB962C8B-B14F-4D97-AF65-F5344CB8AC3E}">
        <p14:creationId xmlns:p14="http://schemas.microsoft.com/office/powerpoint/2010/main" val="457312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REFERANSLAR</a:t>
            </a:r>
            <a:endParaRPr lang="tr-TR" sz="3200" b="1" dirty="0">
              <a:solidFill>
                <a:schemeClr val="bg1"/>
              </a:solidFill>
              <a:latin typeface="+mn-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253" y="4626525"/>
            <a:ext cx="3422958" cy="274648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02" y="1735640"/>
            <a:ext cx="3277019" cy="2576586"/>
          </a:xfrm>
          <a:prstGeom prst="rect">
            <a:avLst/>
          </a:prstGeom>
        </p:spPr>
      </p:pic>
    </p:spTree>
    <p:extLst>
      <p:ext uri="{BB962C8B-B14F-4D97-AF65-F5344CB8AC3E}">
        <p14:creationId xmlns:p14="http://schemas.microsoft.com/office/powerpoint/2010/main" val="1372656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REFERANSLAR</a:t>
            </a:r>
            <a:endParaRPr lang="tr-TR" sz="3200" b="1" dirty="0">
              <a:solidFill>
                <a:schemeClr val="bg1"/>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654" y="4624972"/>
            <a:ext cx="3416156" cy="27495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19" y="1735640"/>
            <a:ext cx="3207586" cy="2576586"/>
          </a:xfrm>
          <a:prstGeom prst="rect">
            <a:avLst/>
          </a:prstGeom>
        </p:spPr>
      </p:pic>
    </p:spTree>
    <p:extLst>
      <p:ext uri="{BB962C8B-B14F-4D97-AF65-F5344CB8AC3E}">
        <p14:creationId xmlns:p14="http://schemas.microsoft.com/office/powerpoint/2010/main" val="1844297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4781" y="-180302"/>
            <a:ext cx="3729514"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chemeClr val="bg1"/>
                </a:solidFill>
                <a:latin typeface="+mn-lt"/>
              </a:rPr>
              <a:t>TARİHÇE</a:t>
            </a:r>
            <a:endParaRPr lang="tr-TR" sz="4000" b="1" dirty="0">
              <a:solidFill>
                <a:schemeClr val="bg1"/>
              </a:solidFill>
              <a:latin typeface="+mn-lt"/>
            </a:endParaRPr>
          </a:p>
        </p:txBody>
      </p:sp>
      <p:sp>
        <p:nvSpPr>
          <p:cNvPr id="6" name="Content Placeholder 2"/>
          <p:cNvSpPr>
            <a:spLocks noGrp="1"/>
          </p:cNvSpPr>
          <p:nvPr>
            <p:ph idx="1"/>
          </p:nvPr>
        </p:nvSpPr>
        <p:spPr>
          <a:xfrm>
            <a:off x="266462" y="1494631"/>
            <a:ext cx="4796314" cy="2906205"/>
          </a:xfrm>
        </p:spPr>
        <p:txBody>
          <a:bodyPr>
            <a:normAutofit/>
          </a:bodyPr>
          <a:lstStyle/>
          <a:p>
            <a:pPr marL="0" indent="0">
              <a:buNone/>
            </a:pPr>
            <a:r>
              <a:rPr lang="tr-TR" sz="1600" b="1" dirty="0" smtClean="0">
                <a:solidFill>
                  <a:srgbClr val="002060"/>
                </a:solidFill>
              </a:rPr>
              <a:t>Misyonumuz;</a:t>
            </a:r>
          </a:p>
          <a:p>
            <a:pPr>
              <a:buBlip>
                <a:blip r:embed="rId2"/>
              </a:buBlip>
            </a:pPr>
            <a:r>
              <a:rPr lang="tr-TR" sz="1600" b="1" dirty="0" smtClean="0">
                <a:solidFill>
                  <a:srgbClr val="002060"/>
                </a:solidFill>
              </a:rPr>
              <a:t>Endüstriyel otomasyon, AG panel imalatı, montaj işleri alanlarında 40 yıllık tecrübe ile güvenilir isim olarak kaliteli hizmet vermek.</a:t>
            </a:r>
          </a:p>
          <a:p>
            <a:pPr>
              <a:buBlip>
                <a:blip r:embed="rId2"/>
              </a:buBlip>
            </a:pPr>
            <a:endParaRPr lang="tr-TR" sz="1600" b="1" dirty="0" smtClean="0">
              <a:solidFill>
                <a:srgbClr val="002060"/>
              </a:solidFill>
            </a:endParaRPr>
          </a:p>
        </p:txBody>
      </p:sp>
      <p:pic>
        <p:nvPicPr>
          <p:cNvPr id="7" name="Picture 2" descr="C:\Users\HP PAVILION\Desktop\3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4781" y="-180302"/>
            <a:ext cx="3729514"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MİSYON</a:t>
            </a:r>
            <a:endParaRPr lang="tr-TR" sz="3200" b="1" dirty="0">
              <a:solidFill>
                <a:schemeClr val="bg1"/>
              </a:solidFill>
              <a:latin typeface="+mn-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1" y="3171031"/>
            <a:ext cx="5222536" cy="3323432"/>
          </a:xfrm>
          <a:prstGeom prst="rect">
            <a:avLst/>
          </a:prstGeom>
          <a:effectLst>
            <a:softEdge rad="12700"/>
          </a:effectLst>
        </p:spPr>
      </p:pic>
    </p:spTree>
    <p:extLst>
      <p:ext uri="{BB962C8B-B14F-4D97-AF65-F5344CB8AC3E}">
        <p14:creationId xmlns:p14="http://schemas.microsoft.com/office/powerpoint/2010/main" val="1422509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66462" y="1494631"/>
            <a:ext cx="4796314" cy="2906205"/>
          </a:xfrm>
        </p:spPr>
        <p:txBody>
          <a:bodyPr>
            <a:normAutofit/>
          </a:bodyPr>
          <a:lstStyle/>
          <a:p>
            <a:pPr marL="0" indent="0">
              <a:buNone/>
            </a:pPr>
            <a:r>
              <a:rPr lang="tr-TR" sz="1600" b="1" dirty="0" smtClean="0">
                <a:solidFill>
                  <a:srgbClr val="002060"/>
                </a:solidFill>
              </a:rPr>
              <a:t>Vizyonumuz;</a:t>
            </a:r>
          </a:p>
          <a:p>
            <a:pPr>
              <a:buBlip>
                <a:blip r:embed="rId2"/>
              </a:buBlip>
            </a:pPr>
            <a:r>
              <a:rPr lang="tr-TR" sz="1600" b="1" dirty="0" smtClean="0">
                <a:solidFill>
                  <a:srgbClr val="002060"/>
                </a:solidFill>
              </a:rPr>
              <a:t>Müşterilerimizin </a:t>
            </a:r>
            <a:r>
              <a:rPr lang="tr-TR" sz="1600" b="1" dirty="0">
                <a:solidFill>
                  <a:srgbClr val="002060"/>
                </a:solidFill>
              </a:rPr>
              <a:t>otomasyon sistemleri ve panel imalatları ile ilgili ihtiyaç ve beklentilerini tam olarak karşılayacak çözümleri kendilerine özel olarak geliştiren, dünyadaki gelişmeleri güncel olarak takip eden ve bu gelişmeleri yaptığı işlere yansıtarak her zaman en iyi çözümü üretmek için çalışan bir kurum olmak. ndüstriyel </a:t>
            </a:r>
            <a:r>
              <a:rPr lang="tr-TR" sz="1600" b="1" dirty="0" smtClean="0">
                <a:solidFill>
                  <a:srgbClr val="002060"/>
                </a:solidFill>
              </a:rPr>
              <a:t>otomasyon, AG panel imalatı, montaj işleri alanlarında 40 yıllık tecrübe ile güvenilir isim olarak kaliteli hizmet vermek.</a:t>
            </a:r>
          </a:p>
          <a:p>
            <a:pPr>
              <a:buBlip>
                <a:blip r:embed="rId2"/>
              </a:buBlip>
            </a:pPr>
            <a:endParaRPr lang="tr-TR" sz="1600" b="1" dirty="0" smtClean="0">
              <a:solidFill>
                <a:srgbClr val="002060"/>
              </a:solidFill>
            </a:endParaRPr>
          </a:p>
        </p:txBody>
      </p:sp>
      <p:pic>
        <p:nvPicPr>
          <p:cNvPr id="5" name="Picture 2" descr="C:\Users\HP PAVILION\Desktop\3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54781" y="-180302"/>
            <a:ext cx="3729514" cy="943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a:solidFill>
                  <a:schemeClr val="bg1"/>
                </a:solidFill>
                <a:latin typeface="+mn-lt"/>
              </a:rPr>
              <a:t>V</a:t>
            </a:r>
            <a:r>
              <a:rPr lang="tr-TR" sz="3200" b="1" dirty="0" smtClean="0">
                <a:solidFill>
                  <a:schemeClr val="bg1"/>
                </a:solidFill>
                <a:latin typeface="+mn-lt"/>
              </a:rPr>
              <a:t>İZYON</a:t>
            </a:r>
            <a:endParaRPr lang="tr-TR" sz="3200" b="1" dirty="0">
              <a:solidFill>
                <a:schemeClr val="bg1"/>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74" y="4253512"/>
            <a:ext cx="4765089" cy="2956119"/>
          </a:xfrm>
          <a:prstGeom prst="rect">
            <a:avLst/>
          </a:prstGeom>
          <a:effectLst>
            <a:softEdge rad="12700"/>
          </a:effectLst>
        </p:spPr>
      </p:pic>
    </p:spTree>
    <p:extLst>
      <p:ext uri="{BB962C8B-B14F-4D97-AF65-F5344CB8AC3E}">
        <p14:creationId xmlns:p14="http://schemas.microsoft.com/office/powerpoint/2010/main" val="386347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3729514"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HİZMETLER</a:t>
            </a:r>
            <a:endParaRPr lang="tr-TR" sz="3200" b="1" dirty="0">
              <a:solidFill>
                <a:schemeClr val="bg1"/>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6" y="1494631"/>
            <a:ext cx="482946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754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66462" y="4237831"/>
            <a:ext cx="4796314" cy="2590800"/>
          </a:xfrm>
        </p:spPr>
        <p:txBody>
          <a:bodyPr>
            <a:normAutofit/>
          </a:bodyPr>
          <a:lstStyle/>
          <a:p>
            <a:pPr>
              <a:buBlip>
                <a:blip r:embed="rId2"/>
              </a:buBlip>
            </a:pPr>
            <a:r>
              <a:rPr lang="tr-TR" sz="1600" b="1" dirty="0" smtClean="0">
                <a:solidFill>
                  <a:srgbClr val="002060"/>
                </a:solidFill>
              </a:rPr>
              <a:t>Otomasyon </a:t>
            </a:r>
            <a:r>
              <a:rPr lang="tr-TR" sz="1600" b="1" dirty="0">
                <a:solidFill>
                  <a:srgbClr val="002060"/>
                </a:solidFill>
              </a:rPr>
              <a:t>işleri kapsamında PLC sistemlerinin konfigürasyon ve  programlanması, HMI çizimleri ve programlanması,SCADA çizimleri anahtar teslim, makine otomasyonu, proses otmasyonu </a:t>
            </a:r>
            <a:r>
              <a:rPr lang="tr-TR" sz="1600" b="1" dirty="0" smtClean="0">
                <a:solidFill>
                  <a:srgbClr val="002060"/>
                </a:solidFill>
              </a:rPr>
              <a:t>hizmetleri </a:t>
            </a:r>
            <a:r>
              <a:rPr lang="tr-TR" sz="1600" b="1" dirty="0">
                <a:solidFill>
                  <a:srgbClr val="002060"/>
                </a:solidFill>
              </a:rPr>
              <a:t>vermekteyiz</a:t>
            </a:r>
            <a:r>
              <a:rPr lang="tr-TR" sz="1600" b="1" dirty="0" smtClean="0">
                <a:solidFill>
                  <a:srgbClr val="002060"/>
                </a:solidFill>
              </a:rPr>
              <a:t>.</a:t>
            </a:r>
          </a:p>
          <a:p>
            <a:pPr>
              <a:buBlip>
                <a:blip r:embed="rId2"/>
              </a:buBlip>
            </a:pPr>
            <a:r>
              <a:rPr lang="tr-TR" sz="1600" b="1" dirty="0" smtClean="0">
                <a:solidFill>
                  <a:srgbClr val="002060"/>
                </a:solidFill>
              </a:rPr>
              <a:t>Firmamız </a:t>
            </a:r>
            <a:r>
              <a:rPr lang="tr-TR" sz="1600" b="1" dirty="0">
                <a:solidFill>
                  <a:srgbClr val="002060"/>
                </a:solidFill>
              </a:rPr>
              <a:t>Rockwell Automation resmi sistem entegratörüdür. Rockwell Automation ailesine ait Allen-Bradley marka otomasyon ürünleriyle projeler geliştirmektedir ve anahtar teslim çözümler sunmaktadır.</a:t>
            </a:r>
            <a:endParaRPr lang="tr-TR" sz="1600" b="1" dirty="0" smtClean="0">
              <a:solidFill>
                <a:srgbClr val="002060"/>
              </a:solidFill>
            </a:endParaRPr>
          </a:p>
        </p:txBody>
      </p:sp>
      <p:pic>
        <p:nvPicPr>
          <p:cNvPr id="5" name="Picture 2" descr="C:\Users\HP PAVILION\Desktop\3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OTOMASYON İŞLERİ</a:t>
            </a:r>
            <a:endParaRPr lang="tr-TR" sz="3200" b="1" dirty="0">
              <a:solidFill>
                <a:schemeClr val="bg1"/>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19" y="1866121"/>
            <a:ext cx="4525895" cy="22193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72" y="852489"/>
            <a:ext cx="1619737" cy="1165348"/>
          </a:xfrm>
          <a:prstGeom prst="rect">
            <a:avLst/>
          </a:prstGeom>
        </p:spPr>
      </p:pic>
    </p:spTree>
    <p:extLst>
      <p:ext uri="{BB962C8B-B14F-4D97-AF65-F5344CB8AC3E}">
        <p14:creationId xmlns:p14="http://schemas.microsoft.com/office/powerpoint/2010/main" val="270833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PANEL İMALATI</a:t>
            </a:r>
            <a:endParaRPr lang="tr-TR" sz="3200" b="1" dirty="0">
              <a:solidFill>
                <a:schemeClr val="bg1"/>
              </a:solidFill>
              <a:latin typeface="+mn-lt"/>
            </a:endParaRPr>
          </a:p>
        </p:txBody>
      </p:sp>
      <p:sp>
        <p:nvSpPr>
          <p:cNvPr id="7" name="Content Placeholder 2"/>
          <p:cNvSpPr>
            <a:spLocks noGrp="1"/>
          </p:cNvSpPr>
          <p:nvPr>
            <p:ph idx="1"/>
          </p:nvPr>
        </p:nvSpPr>
        <p:spPr>
          <a:xfrm>
            <a:off x="459105" y="3780631"/>
            <a:ext cx="4796314" cy="2590800"/>
          </a:xfrm>
        </p:spPr>
        <p:txBody>
          <a:bodyPr>
            <a:noAutofit/>
          </a:bodyPr>
          <a:lstStyle/>
          <a:p>
            <a:pPr marL="0" indent="0">
              <a:buNone/>
            </a:pPr>
            <a:r>
              <a:rPr lang="tr-TR" sz="1600" b="1" dirty="0" smtClean="0">
                <a:solidFill>
                  <a:srgbClr val="002060"/>
                </a:solidFill>
              </a:rPr>
              <a:t>Panel </a:t>
            </a:r>
            <a:r>
              <a:rPr lang="tr-TR" sz="1600" b="1" dirty="0">
                <a:solidFill>
                  <a:srgbClr val="002060"/>
                </a:solidFill>
              </a:rPr>
              <a:t>imalatı kapsamında aşağıdaki hizmetleri </a:t>
            </a:r>
            <a:r>
              <a:rPr lang="tr-TR" sz="1600" b="1" dirty="0" smtClean="0">
                <a:solidFill>
                  <a:srgbClr val="002060"/>
                </a:solidFill>
              </a:rPr>
              <a:t>sunmaktayız:</a:t>
            </a:r>
            <a:endParaRPr lang="tr-TR" sz="1600" b="1" dirty="0">
              <a:solidFill>
                <a:srgbClr val="002060"/>
              </a:solidFill>
            </a:endParaRPr>
          </a:p>
          <a:p>
            <a:pPr>
              <a:buBlip>
                <a:blip r:embed="rId3"/>
              </a:buBlip>
            </a:pPr>
            <a:r>
              <a:rPr lang="tr-TR" sz="1400" b="1" dirty="0">
                <a:solidFill>
                  <a:srgbClr val="002060"/>
                </a:solidFill>
              </a:rPr>
              <a:t>AG dağıtım panoları,</a:t>
            </a:r>
          </a:p>
          <a:p>
            <a:pPr>
              <a:buBlip>
                <a:blip r:embed="rId3"/>
              </a:buBlip>
            </a:pPr>
            <a:r>
              <a:rPr lang="tr-TR" sz="1400" b="1" dirty="0">
                <a:solidFill>
                  <a:srgbClr val="002060"/>
                </a:solidFill>
              </a:rPr>
              <a:t>MCC panelleri,</a:t>
            </a:r>
          </a:p>
          <a:p>
            <a:pPr>
              <a:buBlip>
                <a:blip r:embed="rId3"/>
              </a:buBlip>
            </a:pPr>
            <a:r>
              <a:rPr lang="tr-TR" sz="1400" b="1" dirty="0">
                <a:solidFill>
                  <a:srgbClr val="002060"/>
                </a:solidFill>
              </a:rPr>
              <a:t>6300 Ampere ve FORM 4B’e kadar tip testli,</a:t>
            </a:r>
          </a:p>
          <a:p>
            <a:pPr>
              <a:buBlip>
                <a:blip r:embed="rId3"/>
              </a:buBlip>
            </a:pPr>
            <a:r>
              <a:rPr lang="tr-TR" sz="1400" b="1" dirty="0">
                <a:solidFill>
                  <a:srgbClr val="002060"/>
                </a:solidFill>
              </a:rPr>
              <a:t>ADP panelleri,</a:t>
            </a:r>
          </a:p>
          <a:p>
            <a:pPr>
              <a:buBlip>
                <a:blip r:embed="rId3"/>
              </a:buBlip>
            </a:pPr>
            <a:r>
              <a:rPr lang="tr-TR" sz="1400" b="1" dirty="0">
                <a:solidFill>
                  <a:srgbClr val="002060"/>
                </a:solidFill>
              </a:rPr>
              <a:t>Kompanzasyon ve harmonik filtre panelleri,</a:t>
            </a:r>
          </a:p>
          <a:p>
            <a:pPr>
              <a:buBlip>
                <a:blip r:embed="rId3"/>
              </a:buBlip>
            </a:pPr>
            <a:r>
              <a:rPr lang="tr-TR" sz="1400" b="1" dirty="0">
                <a:solidFill>
                  <a:srgbClr val="002060"/>
                </a:solidFill>
              </a:rPr>
              <a:t>Aydınlatma panelleri,</a:t>
            </a:r>
          </a:p>
          <a:p>
            <a:pPr>
              <a:buBlip>
                <a:blip r:embed="rId3"/>
              </a:buBlip>
            </a:pPr>
            <a:r>
              <a:rPr lang="tr-TR" sz="1400" b="1" dirty="0">
                <a:solidFill>
                  <a:srgbClr val="002060"/>
                </a:solidFill>
              </a:rPr>
              <a:t>Otomasyon panelleri,</a:t>
            </a:r>
          </a:p>
          <a:p>
            <a:pPr>
              <a:buBlip>
                <a:blip r:embed="rId3"/>
              </a:buBlip>
            </a:pPr>
            <a:r>
              <a:rPr lang="tr-TR" sz="1400" b="1" dirty="0">
                <a:solidFill>
                  <a:srgbClr val="002060"/>
                </a:solidFill>
              </a:rPr>
              <a:t>PLC ve DCS panelleri,</a:t>
            </a:r>
          </a:p>
          <a:p>
            <a:pPr>
              <a:buBlip>
                <a:blip r:embed="rId3"/>
              </a:buBlip>
            </a:pPr>
            <a:r>
              <a:rPr lang="tr-TR" sz="1400" b="1" dirty="0">
                <a:solidFill>
                  <a:srgbClr val="002060"/>
                </a:solidFill>
              </a:rPr>
              <a:t>Marshalling panelleri,</a:t>
            </a:r>
          </a:p>
          <a:p>
            <a:pPr>
              <a:buBlip>
                <a:blip r:embed="rId3"/>
              </a:buBlip>
            </a:pPr>
            <a:r>
              <a:rPr lang="tr-TR" sz="1400" b="1" dirty="0">
                <a:solidFill>
                  <a:srgbClr val="002060"/>
                </a:solidFill>
              </a:rPr>
              <a:t>Pnömatik Panelleri,</a:t>
            </a:r>
          </a:p>
          <a:p>
            <a:pPr>
              <a:buBlip>
                <a:blip r:embed="rId3"/>
              </a:buBlip>
            </a:pPr>
            <a:r>
              <a:rPr lang="tr-TR" sz="1400" b="1" dirty="0">
                <a:solidFill>
                  <a:srgbClr val="002060"/>
                </a:solidFill>
              </a:rPr>
              <a:t>AC-DC sürücü panelleri</a:t>
            </a:r>
            <a:endParaRPr lang="tr-TR" sz="1400" b="1" dirty="0" smtClean="0">
              <a:solidFill>
                <a:srgbClr val="00206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155" y="1342231"/>
            <a:ext cx="3902927" cy="2276708"/>
          </a:xfrm>
          <a:prstGeom prst="rect">
            <a:avLst/>
          </a:prstGeom>
        </p:spPr>
      </p:pic>
    </p:spTree>
    <p:extLst>
      <p:ext uri="{BB962C8B-B14F-4D97-AF65-F5344CB8AC3E}">
        <p14:creationId xmlns:p14="http://schemas.microsoft.com/office/powerpoint/2010/main" val="93793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PROJELERİMİZ</a:t>
            </a:r>
            <a:endParaRPr lang="tr-TR" sz="3200" b="1" dirty="0">
              <a:solidFill>
                <a:schemeClr val="bg1"/>
              </a:solidFill>
              <a:latin typeface="+mn-lt"/>
            </a:endParaRPr>
          </a:p>
        </p:txBody>
      </p:sp>
      <p:sp>
        <p:nvSpPr>
          <p:cNvPr id="10" name="Content Placeholder 2"/>
          <p:cNvSpPr>
            <a:spLocks noGrp="1"/>
          </p:cNvSpPr>
          <p:nvPr>
            <p:ph idx="1"/>
          </p:nvPr>
        </p:nvSpPr>
        <p:spPr>
          <a:xfrm>
            <a:off x="266462" y="1494632"/>
            <a:ext cx="4796314" cy="1524000"/>
          </a:xfrm>
        </p:spPr>
        <p:txBody>
          <a:bodyPr>
            <a:normAutofit/>
          </a:bodyPr>
          <a:lstStyle/>
          <a:p>
            <a:pPr marL="0" indent="0">
              <a:buNone/>
            </a:pPr>
            <a:r>
              <a:rPr lang="tr-TR" sz="1800" b="1" dirty="0" smtClean="0">
                <a:solidFill>
                  <a:srgbClr val="002060"/>
                </a:solidFill>
              </a:rPr>
              <a:t>TUBİTAK MCC PANELLERİ;</a:t>
            </a:r>
          </a:p>
          <a:p>
            <a:pPr>
              <a:buBlip>
                <a:blip r:embed="rId3"/>
              </a:buBlip>
            </a:pPr>
            <a:r>
              <a:rPr lang="tr-TR" sz="1600" b="1" dirty="0" smtClean="0">
                <a:solidFill>
                  <a:srgbClr val="002060"/>
                </a:solidFill>
              </a:rPr>
              <a:t>Proje Detayı:</a:t>
            </a:r>
          </a:p>
          <a:p>
            <a:pPr>
              <a:buBlip>
                <a:blip r:embed="rId3"/>
              </a:buBlip>
            </a:pPr>
            <a:r>
              <a:rPr lang="tr-TR" sz="1600" b="1" dirty="0" smtClean="0">
                <a:solidFill>
                  <a:srgbClr val="002060"/>
                </a:solidFill>
              </a:rPr>
              <a:t>TÜBİTAK </a:t>
            </a:r>
            <a:r>
              <a:rPr lang="tr-TR" sz="1600" b="1" dirty="0">
                <a:solidFill>
                  <a:srgbClr val="002060"/>
                </a:solidFill>
              </a:rPr>
              <a:t>TRİJEN projesine ait MCC panelleri tarafımızdan yapılmıştır. </a:t>
            </a:r>
            <a:endParaRPr lang="tr-TR" sz="1600" b="1" dirty="0" smtClean="0">
              <a:solidFill>
                <a:srgbClr val="002060"/>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65" y="3334321"/>
            <a:ext cx="4532908" cy="3418110"/>
          </a:xfrm>
          <a:prstGeom prst="rect">
            <a:avLst/>
          </a:prstGeom>
        </p:spPr>
      </p:pic>
    </p:spTree>
    <p:extLst>
      <p:ext uri="{BB962C8B-B14F-4D97-AF65-F5344CB8AC3E}">
        <p14:creationId xmlns:p14="http://schemas.microsoft.com/office/powerpoint/2010/main" val="104368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 PAVILION\Desktop\3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
            <a:ext cx="5329238" cy="135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81" y="-180302"/>
            <a:ext cx="4114800" cy="943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mn-lt"/>
              </a:rPr>
              <a:t>PROJELERİMİZ</a:t>
            </a:r>
            <a:endParaRPr lang="tr-TR" sz="3200" b="1" dirty="0">
              <a:solidFill>
                <a:schemeClr val="bg1"/>
              </a:solidFill>
              <a:latin typeface="+mn-lt"/>
            </a:endParaRPr>
          </a:p>
        </p:txBody>
      </p:sp>
      <p:sp>
        <p:nvSpPr>
          <p:cNvPr id="6" name="Content Placeholder 2"/>
          <p:cNvSpPr>
            <a:spLocks noGrp="1"/>
          </p:cNvSpPr>
          <p:nvPr>
            <p:ph idx="1"/>
          </p:nvPr>
        </p:nvSpPr>
        <p:spPr>
          <a:xfrm>
            <a:off x="266462" y="1494632"/>
            <a:ext cx="4796314" cy="1524000"/>
          </a:xfrm>
        </p:spPr>
        <p:txBody>
          <a:bodyPr>
            <a:normAutofit/>
          </a:bodyPr>
          <a:lstStyle/>
          <a:p>
            <a:pPr marL="0" indent="0">
              <a:buNone/>
            </a:pPr>
            <a:r>
              <a:rPr lang="tr-TR" sz="1800" b="1" dirty="0" smtClean="0">
                <a:solidFill>
                  <a:srgbClr val="002060"/>
                </a:solidFill>
              </a:rPr>
              <a:t>HONEYWELL TANAP PROJESİ MARSHALING PANELLERİ;</a:t>
            </a:r>
          </a:p>
          <a:p>
            <a:pPr marL="0" indent="0">
              <a:buNone/>
            </a:pPr>
            <a:r>
              <a:rPr lang="tr-TR" sz="1600" b="1" dirty="0" smtClean="0">
                <a:solidFill>
                  <a:srgbClr val="002060"/>
                </a:solidFill>
              </a:rPr>
              <a:t>Proje Detayı:</a:t>
            </a:r>
          </a:p>
          <a:p>
            <a:pPr>
              <a:buBlip>
                <a:blip r:embed="rId3"/>
              </a:buBlip>
            </a:pPr>
            <a:r>
              <a:rPr lang="tr-TR" sz="1600" b="1" dirty="0" err="1" smtClean="0">
                <a:solidFill>
                  <a:srgbClr val="002060"/>
                </a:solidFill>
              </a:rPr>
              <a:t>Honeywell</a:t>
            </a:r>
            <a:r>
              <a:rPr lang="tr-TR" sz="1600" b="1" dirty="0" smtClean="0">
                <a:solidFill>
                  <a:srgbClr val="002060"/>
                </a:solidFill>
              </a:rPr>
              <a:t> </a:t>
            </a:r>
            <a:r>
              <a:rPr lang="tr-TR" sz="1600" b="1" dirty="0" err="1" smtClean="0">
                <a:solidFill>
                  <a:srgbClr val="002060"/>
                </a:solidFill>
              </a:rPr>
              <a:t>Tanap</a:t>
            </a:r>
            <a:r>
              <a:rPr lang="tr-TR" sz="1600" b="1" dirty="0" smtClean="0">
                <a:solidFill>
                  <a:srgbClr val="002060"/>
                </a:solidFill>
              </a:rPr>
              <a:t> Projesi Yangın Algılama Sistemi 52 adet Kontrol Panelleri</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3491" y="3556261"/>
            <a:ext cx="3010402" cy="2257801"/>
          </a:xfrm>
          <a:prstGeom prst="rect">
            <a:avLst/>
          </a:prstGeom>
          <a:effectLst>
            <a:glow rad="63500">
              <a:schemeClr val="accent3">
                <a:satMod val="175000"/>
                <a:alpha val="40000"/>
              </a:schemeClr>
            </a:glow>
            <a:softEdge rad="1270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379853" y="3544494"/>
            <a:ext cx="3023851" cy="2267888"/>
          </a:xfrm>
          <a:prstGeom prst="rect">
            <a:avLst/>
          </a:prstGeom>
          <a:effectLst>
            <a:glow rad="63500">
              <a:schemeClr val="accent3">
                <a:satMod val="175000"/>
                <a:alpha val="40000"/>
              </a:schemeClr>
            </a:glow>
            <a:softEdge rad="12700"/>
          </a:effectLst>
        </p:spPr>
      </p:pic>
    </p:spTree>
    <p:extLst>
      <p:ext uri="{BB962C8B-B14F-4D97-AF65-F5344CB8AC3E}">
        <p14:creationId xmlns:p14="http://schemas.microsoft.com/office/powerpoint/2010/main" val="2235046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814</Words>
  <Application>Microsoft Office PowerPoint</Application>
  <PresentationFormat>Custom</PresentationFormat>
  <Paragraphs>101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PAVILION</dc:creator>
  <cp:lastModifiedBy>Arge Computer</cp:lastModifiedBy>
  <cp:revision>50</cp:revision>
  <dcterms:created xsi:type="dcterms:W3CDTF">2006-08-16T00:00:00Z</dcterms:created>
  <dcterms:modified xsi:type="dcterms:W3CDTF">2018-09-20T05:19:05Z</dcterms:modified>
</cp:coreProperties>
</file>